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varScale="1">
        <p:scale>
          <a:sx n="105" d="100"/>
          <a:sy n="105" d="100"/>
        </p:scale>
        <p:origin x="8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A95FFB-A0E6-1147-BB2E-57A5A45AE3E9}"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B3337-205B-FF49-BD0B-89416A84194A}" type="slidenum">
              <a:rPr lang="en-US" smtClean="0"/>
              <a:t>‹#›</a:t>
            </a:fld>
            <a:endParaRPr lang="en-US"/>
          </a:p>
        </p:txBody>
      </p:sp>
    </p:spTree>
    <p:extLst>
      <p:ext uri="{BB962C8B-B14F-4D97-AF65-F5344CB8AC3E}">
        <p14:creationId xmlns:p14="http://schemas.microsoft.com/office/powerpoint/2010/main" val="2292375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B3337-205B-FF49-BD0B-89416A84194A}" type="slidenum">
              <a:rPr lang="en-US" smtClean="0"/>
              <a:t>4</a:t>
            </a:fld>
            <a:endParaRPr lang="en-US"/>
          </a:p>
        </p:txBody>
      </p:sp>
    </p:spTree>
    <p:extLst>
      <p:ext uri="{BB962C8B-B14F-4D97-AF65-F5344CB8AC3E}">
        <p14:creationId xmlns:p14="http://schemas.microsoft.com/office/powerpoint/2010/main" val="34455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521D-55E5-18E2-663A-0CD44061E4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BCE602-5BE9-E3B3-C040-1F4F573F42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5075F0-AE03-35F3-90CF-4D519CB4E1B9}"/>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3A8AE4F5-1C77-EF97-9B4E-BDAD19A94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72F65-5D6F-171F-52E7-441BE9315C7A}"/>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2468239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8D7D-AB9D-03B2-9614-17335883B1D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2F626E-9E10-7DC2-6CB6-853BB563B9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CB0BC9-A929-5A29-C2CA-B1159D0AE1E1}"/>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3AAF7341-6FF6-26F7-D5D0-47CDD8A5F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185D2-F9DC-53F0-FBAB-856DF9E40DC7}"/>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40567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FC9A8D-7E83-8424-C947-04F4954A7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6C95B1-89A7-E8F2-672E-21ED3322FF8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8004B4-230C-D567-A076-4B37B1653A02}"/>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70E1BD8E-16B5-AFE6-9AA2-CDBEB3223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3F3D9-2ABA-57E2-4E9B-CAFD69141964}"/>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3976553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6924-412F-B2B1-E0FF-E7680A7F9F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8E4F8A-85E2-F285-B3B7-D0EA1BC714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B7D48C-E8A5-5974-A541-3E0A1323E636}"/>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C9A5CF76-E0BB-A4E2-6EA6-52955C2A0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D4137-BC09-5C06-9023-0EF3A8861F64}"/>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1776118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2340-8C77-B215-E9EF-7973C2B3DA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6264A0-DE7B-6344-8B35-4A7A0B945B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74E5F4-BA87-549A-CAC0-269790D79719}"/>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D11A5D81-E5DB-E310-DED7-3AFBF9AF0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BFCB9-6F79-5DC7-CEE8-6AA009D0CAF1}"/>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399316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8557-D495-D151-510A-933189F85C6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5430C4-E637-262C-280C-C7C00E3375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335760D-F802-12B4-3EA6-C13785BC79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7DBCA6C-7C83-E707-2943-29AECE837A3A}"/>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6" name="Footer Placeholder 5">
            <a:extLst>
              <a:ext uri="{FF2B5EF4-FFF2-40B4-BE49-F238E27FC236}">
                <a16:creationId xmlns:a16="http://schemas.microsoft.com/office/drawing/2014/main" id="{8E31CBB4-17D0-17FE-B4F8-ADD02DD3B7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D0EE6-AB8D-C833-65EB-46E3BFBC996D}"/>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198823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042C-638D-AA3A-5CD0-5E2645222F5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983857-146D-7CFC-6A85-A25AF86DE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0113F5-4566-EF86-DCC0-C9E21E8F67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8764A27-E5C0-3B65-3C34-8595366F1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8DE8983-55A1-7D5D-BF06-2C37EFEA3FA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08E8AE-876F-407F-7325-EEF34B8A7000}"/>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8" name="Footer Placeholder 7">
            <a:extLst>
              <a:ext uri="{FF2B5EF4-FFF2-40B4-BE49-F238E27FC236}">
                <a16:creationId xmlns:a16="http://schemas.microsoft.com/office/drawing/2014/main" id="{BA0B976A-8798-4A1B-6616-973C23DDFC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13D3F1-8236-2D52-B11E-B0322C22FEE5}"/>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40585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34E1-0D76-E0A9-8960-DDC99D344A3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F3C7A0-0662-F82F-D9DF-691CE3D69560}"/>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4" name="Footer Placeholder 3">
            <a:extLst>
              <a:ext uri="{FF2B5EF4-FFF2-40B4-BE49-F238E27FC236}">
                <a16:creationId xmlns:a16="http://schemas.microsoft.com/office/drawing/2014/main" id="{4288FC6F-0BF2-94AB-BEED-A3737CD588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56EC3E-70B9-A808-544E-7FD7D98729F3}"/>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147268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B50BA3-9BE3-5E7F-6EA4-2F5CCD783AC4}"/>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3" name="Footer Placeholder 2">
            <a:extLst>
              <a:ext uri="{FF2B5EF4-FFF2-40B4-BE49-F238E27FC236}">
                <a16:creationId xmlns:a16="http://schemas.microsoft.com/office/drawing/2014/main" id="{BE954390-833A-B590-ECB4-76A73219C4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8CA993-1A27-5C67-DE13-9BCC8F76B9C3}"/>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73396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D3AF-7A79-5008-73A8-5A31D6E306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964C743-71BF-F3E6-B45D-862E47824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DC1B7FC-4F13-4A2E-C7F3-CFCF5C556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229380-5BDA-F92F-CFA0-938EB37C66AE}"/>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6" name="Footer Placeholder 5">
            <a:extLst>
              <a:ext uri="{FF2B5EF4-FFF2-40B4-BE49-F238E27FC236}">
                <a16:creationId xmlns:a16="http://schemas.microsoft.com/office/drawing/2014/main" id="{1370E113-EFEE-EDEF-2E6F-C972D9590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97BF4-AE6D-9ABC-8344-B2ABC80E3FFB}"/>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267581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2A98-7FF3-6935-45C3-7612DE259F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6897F61-8184-5B21-F329-B0BD12CA6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588401-6791-DB38-C44B-DBB7CC2B1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91004E-5D10-5A66-0C9F-D19D3817F040}"/>
              </a:ext>
            </a:extLst>
          </p:cNvPr>
          <p:cNvSpPr>
            <a:spLocks noGrp="1"/>
          </p:cNvSpPr>
          <p:nvPr>
            <p:ph type="dt" sz="half" idx="10"/>
          </p:nvPr>
        </p:nvSpPr>
        <p:spPr/>
        <p:txBody>
          <a:bodyPr/>
          <a:lstStyle/>
          <a:p>
            <a:fld id="{D1DFFC88-4982-C14F-BEC7-9017AB661571}" type="datetimeFigureOut">
              <a:rPr lang="en-US" smtClean="0"/>
              <a:t>11/16/23</a:t>
            </a:fld>
            <a:endParaRPr lang="en-US"/>
          </a:p>
        </p:txBody>
      </p:sp>
      <p:sp>
        <p:nvSpPr>
          <p:cNvPr id="6" name="Footer Placeholder 5">
            <a:extLst>
              <a:ext uri="{FF2B5EF4-FFF2-40B4-BE49-F238E27FC236}">
                <a16:creationId xmlns:a16="http://schemas.microsoft.com/office/drawing/2014/main" id="{C9750E9C-DD36-40A9-5341-DCC2D82FC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0FBD5-3175-838C-F78B-AFCEE132E853}"/>
              </a:ext>
            </a:extLst>
          </p:cNvPr>
          <p:cNvSpPr>
            <a:spLocks noGrp="1"/>
          </p:cNvSpPr>
          <p:nvPr>
            <p:ph type="sldNum" sz="quarter" idx="12"/>
          </p:nvPr>
        </p:nvSpPr>
        <p:spPr/>
        <p:txBody>
          <a:bodyPr/>
          <a:lstStyle/>
          <a:p>
            <a:fld id="{795FE854-6D6E-FE4C-9619-AE6BB1E042BB}" type="slidenum">
              <a:rPr lang="en-US" smtClean="0"/>
              <a:t>‹#›</a:t>
            </a:fld>
            <a:endParaRPr lang="en-US"/>
          </a:p>
        </p:txBody>
      </p:sp>
    </p:spTree>
    <p:extLst>
      <p:ext uri="{BB962C8B-B14F-4D97-AF65-F5344CB8AC3E}">
        <p14:creationId xmlns:p14="http://schemas.microsoft.com/office/powerpoint/2010/main" val="116595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DF65A3-133B-C315-1EF3-D491D7008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787954-E043-A285-F8D9-6E6DAD355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B68599-6926-1A10-2361-18930399D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FFC88-4982-C14F-BEC7-9017AB661571}" type="datetimeFigureOut">
              <a:rPr lang="en-US" smtClean="0"/>
              <a:t>11/16/23</a:t>
            </a:fld>
            <a:endParaRPr lang="en-US"/>
          </a:p>
        </p:txBody>
      </p:sp>
      <p:sp>
        <p:nvSpPr>
          <p:cNvPr id="5" name="Footer Placeholder 4">
            <a:extLst>
              <a:ext uri="{FF2B5EF4-FFF2-40B4-BE49-F238E27FC236}">
                <a16:creationId xmlns:a16="http://schemas.microsoft.com/office/drawing/2014/main" id="{6ECD0AD5-5DAD-F28D-DB5F-AFD82DDA24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FC25F4-222B-7E8C-8BAD-4AFEC10F3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5FE854-6D6E-FE4C-9619-AE6BB1E042BB}" type="slidenum">
              <a:rPr lang="en-US" smtClean="0"/>
              <a:t>‹#›</a:t>
            </a:fld>
            <a:endParaRPr lang="en-US"/>
          </a:p>
        </p:txBody>
      </p:sp>
    </p:spTree>
    <p:extLst>
      <p:ext uri="{BB962C8B-B14F-4D97-AF65-F5344CB8AC3E}">
        <p14:creationId xmlns:p14="http://schemas.microsoft.com/office/powerpoint/2010/main" val="1433486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54096-D7A6-61A1-6FFE-225B28B416F1}"/>
              </a:ext>
            </a:extLst>
          </p:cNvPr>
          <p:cNvSpPr>
            <a:spLocks noGrp="1"/>
          </p:cNvSpPr>
          <p:nvPr>
            <p:ph type="ctrTitle"/>
          </p:nvPr>
        </p:nvSpPr>
        <p:spPr>
          <a:xfrm>
            <a:off x="764949" y="3499076"/>
            <a:ext cx="6053558" cy="2424774"/>
          </a:xfrm>
        </p:spPr>
        <p:txBody>
          <a:bodyPr vert="horz" lIns="91440" tIns="45720" rIns="91440" bIns="45720" rtlCol="0" anchor="ctr">
            <a:normAutofit/>
          </a:bodyPr>
          <a:lstStyle/>
          <a:p>
            <a:pPr algn="l"/>
            <a:r>
              <a:rPr lang="en-US" sz="4400" kern="1200" dirty="0">
                <a:solidFill>
                  <a:srgbClr val="FFFFFF"/>
                </a:solidFill>
                <a:effectLst/>
                <a:latin typeface="Helvetica" pitchFamily="2" charset="0"/>
              </a:rPr>
              <a:t>CUSTOMER CHURN ANALYSIS</a:t>
            </a:r>
            <a:br>
              <a:rPr lang="en-US" sz="4400" kern="1200" dirty="0">
                <a:solidFill>
                  <a:srgbClr val="FFFFFF"/>
                </a:solidFill>
                <a:effectLst/>
                <a:latin typeface="Helvetica" pitchFamily="2" charset="0"/>
              </a:rPr>
            </a:br>
            <a:endParaRPr lang="en-US" sz="4400" kern="1200" dirty="0">
              <a:solidFill>
                <a:srgbClr val="FFFFFF"/>
              </a:solidFill>
              <a:latin typeface="Helvetica" pitchFamily="2" charset="0"/>
            </a:endParaRP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BF80F7AE-3EA5-ECBF-9BFE-9A02810F3CAE}"/>
              </a:ext>
            </a:extLst>
          </p:cNvPr>
          <p:cNvSpPr>
            <a:spLocks noGrp="1"/>
          </p:cNvSpPr>
          <p:nvPr>
            <p:ph type="subTitle" idx="1"/>
          </p:nvPr>
        </p:nvSpPr>
        <p:spPr>
          <a:xfrm>
            <a:off x="4215161" y="356187"/>
            <a:ext cx="2878409" cy="1792281"/>
          </a:xfrm>
        </p:spPr>
        <p:txBody>
          <a:bodyPr vert="horz" lIns="91440" tIns="45720" rIns="91440" bIns="45720" rtlCol="0" anchor="ctr">
            <a:normAutofit/>
          </a:bodyPr>
          <a:lstStyle/>
          <a:p>
            <a:pPr algn="l"/>
            <a:r>
              <a:rPr lang="en-US" sz="2000" dirty="0"/>
              <a:t>By  </a:t>
            </a:r>
          </a:p>
          <a:p>
            <a:pPr algn="l"/>
            <a:r>
              <a:rPr lang="en-US" sz="2000" dirty="0"/>
              <a:t>     - Sachin B C</a:t>
            </a: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0F98476-E045-0527-26FA-646CBE667E42}"/>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a:lnSpc>
                <a:spcPct val="90000"/>
              </a:lnSpc>
              <a:spcAft>
                <a:spcPts val="600"/>
              </a:spcAft>
            </a:pPr>
            <a:r>
              <a:rPr lang="en-US" sz="2000" dirty="0"/>
              <a:t>CAPSTONE PROJECT</a:t>
            </a:r>
          </a:p>
        </p:txBody>
      </p:sp>
    </p:spTree>
    <p:extLst>
      <p:ext uri="{BB962C8B-B14F-4D97-AF65-F5344CB8AC3E}">
        <p14:creationId xmlns:p14="http://schemas.microsoft.com/office/powerpoint/2010/main" val="3153890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9E287DD-7E0F-D180-8A9C-B00679711225}"/>
              </a:ext>
            </a:extLst>
          </p:cNvPr>
          <p:cNvPicPr>
            <a:picLocks noChangeAspect="1"/>
          </p:cNvPicPr>
          <p:nvPr/>
        </p:nvPicPr>
        <p:blipFill rotWithShape="1">
          <a:blip r:embed="rId2"/>
          <a:srcRect b="3529"/>
          <a:stretch/>
        </p:blipFill>
        <p:spPr>
          <a:xfrm>
            <a:off x="408878" y="0"/>
            <a:ext cx="11374244" cy="6858000"/>
          </a:xfrm>
          <a:prstGeom prst="rect">
            <a:avLst/>
          </a:prstGeom>
        </p:spPr>
      </p:pic>
    </p:spTree>
    <p:extLst>
      <p:ext uri="{BB962C8B-B14F-4D97-AF65-F5344CB8AC3E}">
        <p14:creationId xmlns:p14="http://schemas.microsoft.com/office/powerpoint/2010/main" val="299850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A0F93-40BB-FBAF-C83F-2C4A2C9D4388}"/>
              </a:ext>
            </a:extLst>
          </p:cNvPr>
          <p:cNvSpPr>
            <a:spLocks noGrp="1"/>
          </p:cNvSpPr>
          <p:nvPr>
            <p:ph type="title"/>
          </p:nvPr>
        </p:nvSpPr>
        <p:spPr>
          <a:xfrm>
            <a:off x="6395253" y="219311"/>
            <a:ext cx="4491821" cy="657381"/>
          </a:xfrm>
        </p:spPr>
        <p:txBody>
          <a:bodyPr anchor="b">
            <a:normAutofit/>
          </a:bodyPr>
          <a:lstStyle/>
          <a:p>
            <a:r>
              <a:rPr lang="en-US" sz="3200" dirty="0">
                <a:latin typeface="Helvetica" pitchFamily="2" charset="0"/>
              </a:rPr>
              <a:t>Conclusion</a:t>
            </a:r>
          </a:p>
        </p:txBody>
      </p:sp>
      <p:pic>
        <p:nvPicPr>
          <p:cNvPr id="5" name="Picture 4">
            <a:extLst>
              <a:ext uri="{FF2B5EF4-FFF2-40B4-BE49-F238E27FC236}">
                <a16:creationId xmlns:a16="http://schemas.microsoft.com/office/drawing/2014/main" id="{156A5F79-61D0-8075-3FF1-746CE901CF7F}"/>
              </a:ext>
            </a:extLst>
          </p:cNvPr>
          <p:cNvPicPr>
            <a:picLocks noChangeAspect="1"/>
          </p:cNvPicPr>
          <p:nvPr/>
        </p:nvPicPr>
        <p:blipFill rotWithShape="1">
          <a:blip r:embed="rId2"/>
          <a:srcRect l="14021" r="3598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C713593-B430-BD34-8C59-AD848FEADD76}"/>
              </a:ext>
            </a:extLst>
          </p:cNvPr>
          <p:cNvSpPr>
            <a:spLocks noGrp="1"/>
          </p:cNvSpPr>
          <p:nvPr>
            <p:ph idx="1"/>
          </p:nvPr>
        </p:nvSpPr>
        <p:spPr>
          <a:xfrm>
            <a:off x="6395254" y="1047576"/>
            <a:ext cx="5549096" cy="5310362"/>
          </a:xfrm>
        </p:spPr>
        <p:txBody>
          <a:bodyPr anchor="t">
            <a:normAutofit fontScale="92500"/>
          </a:bodyPr>
          <a:lstStyle/>
          <a:p>
            <a:pPr algn="just"/>
            <a:r>
              <a:rPr lang="en-IN" sz="2400" b="0" i="0" u="none" strike="noStrike" dirty="0">
                <a:effectLst/>
                <a:latin typeface="Söhne"/>
              </a:rPr>
              <a:t>In this customer churn analysis for a North American bank's credit card business, various tasks were performed to gain insights into customer behaviour and inform strategies for reducing customer loss. The dataset included key features such as customer demographics, financial details, and transaction history.</a:t>
            </a:r>
          </a:p>
          <a:p>
            <a:pPr algn="just"/>
            <a:r>
              <a:rPr lang="en-IN" sz="2400" b="0" i="0" u="none" strike="noStrike" dirty="0">
                <a:effectLst/>
                <a:latin typeface="Söhne"/>
              </a:rPr>
              <a:t>The initial data pre-processing steps involved displaying summary statistics, identifying outliers, and handling missing values. Imputation methods were applied where appropriate, ensuring the dataset was ready for analysis.</a:t>
            </a:r>
          </a:p>
          <a:p>
            <a:pPr algn="just"/>
            <a:r>
              <a:rPr lang="en-IN" sz="2400" b="0" i="0" u="none" strike="noStrike" dirty="0">
                <a:effectLst/>
                <a:latin typeface="Söhne"/>
              </a:rPr>
              <a:t>Tableau was used to create insightful dashboard, addressing specific business questions.</a:t>
            </a:r>
          </a:p>
        </p:txBody>
      </p:sp>
    </p:spTree>
    <p:extLst>
      <p:ext uri="{BB962C8B-B14F-4D97-AF65-F5344CB8AC3E}">
        <p14:creationId xmlns:p14="http://schemas.microsoft.com/office/powerpoint/2010/main" val="20312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Magnifying glass on clear background">
            <a:extLst>
              <a:ext uri="{FF2B5EF4-FFF2-40B4-BE49-F238E27FC236}">
                <a16:creationId xmlns:a16="http://schemas.microsoft.com/office/drawing/2014/main" id="{670C1F30-8142-D672-4C95-69908304CEE7}"/>
              </a:ext>
            </a:extLst>
          </p:cNvPr>
          <p:cNvPicPr>
            <a:picLocks noChangeAspect="1"/>
          </p:cNvPicPr>
          <p:nvPr/>
        </p:nvPicPr>
        <p:blipFill rotWithShape="1">
          <a:blip r:embed="rId2"/>
          <a:srcRect b="15586"/>
          <a:stretch/>
        </p:blipFill>
        <p:spPr>
          <a:xfrm>
            <a:off x="20" y="-11728"/>
            <a:ext cx="12191980" cy="6869728"/>
          </a:xfrm>
          <a:prstGeom prst="rect">
            <a:avLst/>
          </a:prstGeom>
        </p:spPr>
      </p:pic>
      <p:sp>
        <p:nvSpPr>
          <p:cNvPr id="16" name="Rectangle 15">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F93-40BB-FBAF-C83F-2C4A2C9D4388}"/>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a:solidFill>
                  <a:srgbClr val="FFFFFF"/>
                </a:solidFill>
              </a:rPr>
              <a:t>Thank You</a:t>
            </a:r>
          </a:p>
        </p:txBody>
      </p:sp>
      <p:grpSp>
        <p:nvGrpSpPr>
          <p:cNvPr id="17" name="Group 16">
            <a:extLst>
              <a:ext uri="{FF2B5EF4-FFF2-40B4-BE49-F238E27FC236}">
                <a16:creationId xmlns:a16="http://schemas.microsoft.com/office/drawing/2014/main" id="{A6A79260-DC16-1E89-E412-78DBD431A1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4227" y="4514"/>
            <a:ext cx="2506801" cy="1683387"/>
            <a:chOff x="9534627" y="4514"/>
            <a:chExt cx="2884678" cy="1937143"/>
          </a:xfrm>
        </p:grpSpPr>
        <p:sp>
          <p:nvSpPr>
            <p:cNvPr id="11" name="Freeform: Shape 10">
              <a:extLst>
                <a:ext uri="{FF2B5EF4-FFF2-40B4-BE49-F238E27FC236}">
                  <a16:creationId xmlns:a16="http://schemas.microsoft.com/office/drawing/2014/main" id="{121D6409-0F5D-2C86-7C2D-CD581A70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6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6"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6" y="30810"/>
                    <a:pt x="386071" y="95930"/>
                  </a:cubicBezTo>
                  <a:cubicBezTo>
                    <a:pt x="259506" y="161051"/>
                    <a:pt x="165229" y="266255"/>
                    <a:pt x="107879" y="390877"/>
                  </a:cubicBezTo>
                  <a:cubicBezTo>
                    <a:pt x="85997" y="439158"/>
                    <a:pt x="10951" y="584952"/>
                    <a:pt x="0" y="62377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27FEF39C-B200-AB91-50E5-AA69C046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7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7"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7" y="30809"/>
                    <a:pt x="386071" y="95930"/>
                  </a:cubicBezTo>
                  <a:cubicBezTo>
                    <a:pt x="259506" y="161051"/>
                    <a:pt x="165229" y="266254"/>
                    <a:pt x="107879" y="390877"/>
                  </a:cubicBezTo>
                  <a:cubicBezTo>
                    <a:pt x="85997" y="439158"/>
                    <a:pt x="10951" y="584952"/>
                    <a:pt x="0" y="623770"/>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C0F57CAB-3859-C6CD-2A74-2FE32FF2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061467">
              <a:off x="10003253" y="-464112"/>
              <a:ext cx="1000157" cy="1937410"/>
            </a:xfrm>
            <a:custGeom>
              <a:avLst/>
              <a:gdLst>
                <a:gd name="connsiteX0" fmla="*/ 1000157 w 1000157"/>
                <a:gd name="connsiteY0" fmla="*/ 1102232 h 1937410"/>
                <a:gd name="connsiteX1" fmla="*/ 890809 w 1000157"/>
                <a:gd name="connsiteY1" fmla="*/ 1420244 h 1937410"/>
                <a:gd name="connsiteX2" fmla="*/ 830886 w 1000157"/>
                <a:gd name="connsiteY2" fmla="*/ 1430049 h 1937410"/>
                <a:gd name="connsiteX3" fmla="*/ 625381 w 1000157"/>
                <a:gd name="connsiteY3" fmla="*/ 1421725 h 1937410"/>
                <a:gd name="connsiteX4" fmla="*/ 394115 w 1000157"/>
                <a:gd name="connsiteY4" fmla="*/ 1353020 h 1937410"/>
                <a:gd name="connsiteX5" fmla="*/ 227806 w 1000157"/>
                <a:gd name="connsiteY5" fmla="*/ 1262595 h 1937410"/>
                <a:gd name="connsiteX6" fmla="*/ 222077 w 1000157"/>
                <a:gd name="connsiteY6" fmla="*/ 1293937 h 1937410"/>
                <a:gd name="connsiteX7" fmla="*/ 257021 w 1000157"/>
                <a:gd name="connsiteY7" fmla="*/ 1521425 h 1937410"/>
                <a:gd name="connsiteX8" fmla="*/ 329718 w 1000157"/>
                <a:gd name="connsiteY8" fmla="*/ 1788932 h 1937410"/>
                <a:gd name="connsiteX9" fmla="*/ 358171 w 1000157"/>
                <a:gd name="connsiteY9" fmla="*/ 1866810 h 1937410"/>
                <a:gd name="connsiteX10" fmla="*/ 162274 w 1000157"/>
                <a:gd name="connsiteY10" fmla="*/ 1937410 h 1937410"/>
                <a:gd name="connsiteX11" fmla="*/ 40999 w 1000157"/>
                <a:gd name="connsiteY11" fmla="*/ 1530780 h 1937410"/>
                <a:gd name="connsiteX12" fmla="*/ 130 w 1000157"/>
                <a:gd name="connsiteY12" fmla="*/ 1094879 h 1937410"/>
                <a:gd name="connsiteX13" fmla="*/ 77747 w 1000157"/>
                <a:gd name="connsiteY13" fmla="*/ 588060 h 1937410"/>
                <a:gd name="connsiteX14" fmla="*/ 199588 w 1000157"/>
                <a:gd name="connsiteY14" fmla="*/ 280523 h 1937410"/>
                <a:gd name="connsiteX15" fmla="*/ 306776 w 1000157"/>
                <a:gd name="connsiteY15" fmla="*/ 111727 h 1937410"/>
                <a:gd name="connsiteX16" fmla="*/ 416130 w 1000157"/>
                <a:gd name="connsiteY16" fmla="*/ 0 h 1937410"/>
                <a:gd name="connsiteX17" fmla="*/ 493343 w 1000157"/>
                <a:gd name="connsiteY17" fmla="*/ 215052 h 1937410"/>
                <a:gd name="connsiteX18" fmla="*/ 488736 w 1000157"/>
                <a:gd name="connsiteY18" fmla="*/ 439153 h 1937410"/>
                <a:gd name="connsiteX19" fmla="*/ 374038 w 1000157"/>
                <a:gd name="connsiteY19" fmla="*/ 651386 h 1937410"/>
                <a:gd name="connsiteX20" fmla="*/ 375640 w 1000157"/>
                <a:gd name="connsiteY20" fmla="*/ 679923 h 1937410"/>
                <a:gd name="connsiteX21" fmla="*/ 646830 w 1000157"/>
                <a:gd name="connsiteY21" fmla="*/ 526786 h 1937410"/>
                <a:gd name="connsiteX22" fmla="*/ 965722 w 1000157"/>
                <a:gd name="connsiteY22" fmla="*/ 454195 h 1937410"/>
                <a:gd name="connsiteX23" fmla="*/ 973884 w 1000157"/>
                <a:gd name="connsiteY23" fmla="*/ 458787 h 1937410"/>
                <a:gd name="connsiteX24" fmla="*/ 933346 w 1000157"/>
                <a:gd name="connsiteY24" fmla="*/ 595705 h 1937410"/>
                <a:gd name="connsiteX25" fmla="*/ 790087 w 1000157"/>
                <a:gd name="connsiteY25" fmla="*/ 785667 h 1937410"/>
                <a:gd name="connsiteX26" fmla="*/ 608178 w 1000157"/>
                <a:gd name="connsiteY26" fmla="*/ 939447 h 1937410"/>
                <a:gd name="connsiteX27" fmla="*/ 386518 w 1000157"/>
                <a:gd name="connsiteY27" fmla="*/ 1057102 h 1937410"/>
                <a:gd name="connsiteX28" fmla="*/ 496842 w 1000157"/>
                <a:gd name="connsiteY28" fmla="*/ 1070816 h 1937410"/>
                <a:gd name="connsiteX29" fmla="*/ 845020 w 1000157"/>
                <a:gd name="connsiteY29" fmla="*/ 1072001 h 1937410"/>
                <a:gd name="connsiteX30" fmla="*/ 985924 w 1000157"/>
                <a:gd name="connsiteY30" fmla="*/ 1097986 h 19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157" h="1937410">
                  <a:moveTo>
                    <a:pt x="1000157" y="1102232"/>
                  </a:moveTo>
                  <a:lnTo>
                    <a:pt x="890809" y="1420244"/>
                  </a:lnTo>
                  <a:lnTo>
                    <a:pt x="830886" y="1430049"/>
                  </a:lnTo>
                  <a:cubicBezTo>
                    <a:pt x="753449" y="1439654"/>
                    <a:pt x="698175" y="1434563"/>
                    <a:pt x="625381" y="1421725"/>
                  </a:cubicBezTo>
                  <a:cubicBezTo>
                    <a:pt x="552586" y="1408887"/>
                    <a:pt x="460377" y="1379541"/>
                    <a:pt x="394115" y="1353020"/>
                  </a:cubicBezTo>
                  <a:cubicBezTo>
                    <a:pt x="327853" y="1326498"/>
                    <a:pt x="238957" y="1270351"/>
                    <a:pt x="227806" y="1262595"/>
                  </a:cubicBezTo>
                  <a:cubicBezTo>
                    <a:pt x="216655" y="1254837"/>
                    <a:pt x="217208" y="1250799"/>
                    <a:pt x="222077" y="1293937"/>
                  </a:cubicBezTo>
                  <a:cubicBezTo>
                    <a:pt x="226946" y="1337076"/>
                    <a:pt x="239081" y="1438925"/>
                    <a:pt x="257021" y="1521425"/>
                  </a:cubicBezTo>
                  <a:cubicBezTo>
                    <a:pt x="274961" y="1603924"/>
                    <a:pt x="302922" y="1709752"/>
                    <a:pt x="329718" y="1788932"/>
                  </a:cubicBezTo>
                  <a:lnTo>
                    <a:pt x="358171" y="1866810"/>
                  </a:lnTo>
                  <a:cubicBezTo>
                    <a:pt x="306835" y="1903850"/>
                    <a:pt x="211687" y="1922195"/>
                    <a:pt x="162274" y="1937410"/>
                  </a:cubicBezTo>
                  <a:cubicBezTo>
                    <a:pt x="110713" y="1802684"/>
                    <a:pt x="68023" y="1671202"/>
                    <a:pt x="40999" y="1530780"/>
                  </a:cubicBezTo>
                  <a:cubicBezTo>
                    <a:pt x="13975" y="1390358"/>
                    <a:pt x="-1594" y="1249608"/>
                    <a:pt x="130" y="1094879"/>
                  </a:cubicBezTo>
                  <a:cubicBezTo>
                    <a:pt x="1852" y="940150"/>
                    <a:pt x="44504" y="723786"/>
                    <a:pt x="77747" y="588060"/>
                  </a:cubicBezTo>
                  <a:cubicBezTo>
                    <a:pt x="110990" y="452334"/>
                    <a:pt x="161416" y="359911"/>
                    <a:pt x="199588" y="280523"/>
                  </a:cubicBezTo>
                  <a:cubicBezTo>
                    <a:pt x="237760" y="201134"/>
                    <a:pt x="268654" y="158777"/>
                    <a:pt x="306776" y="111727"/>
                  </a:cubicBezTo>
                  <a:cubicBezTo>
                    <a:pt x="340133" y="70559"/>
                    <a:pt x="385416" y="11405"/>
                    <a:pt x="416130" y="0"/>
                  </a:cubicBezTo>
                  <a:cubicBezTo>
                    <a:pt x="459534" y="74707"/>
                    <a:pt x="477949" y="136046"/>
                    <a:pt x="493343" y="215052"/>
                  </a:cubicBezTo>
                  <a:cubicBezTo>
                    <a:pt x="505787" y="309500"/>
                    <a:pt x="505983" y="354742"/>
                    <a:pt x="488736" y="439153"/>
                  </a:cubicBezTo>
                  <a:cubicBezTo>
                    <a:pt x="471153" y="525202"/>
                    <a:pt x="392887" y="611257"/>
                    <a:pt x="374038" y="651386"/>
                  </a:cubicBezTo>
                  <a:cubicBezTo>
                    <a:pt x="355188" y="691514"/>
                    <a:pt x="330175" y="700690"/>
                    <a:pt x="375640" y="679923"/>
                  </a:cubicBezTo>
                  <a:cubicBezTo>
                    <a:pt x="421105" y="659158"/>
                    <a:pt x="548483" y="564408"/>
                    <a:pt x="646830" y="526786"/>
                  </a:cubicBezTo>
                  <a:cubicBezTo>
                    <a:pt x="745176" y="489165"/>
                    <a:pt x="936630" y="451491"/>
                    <a:pt x="965722" y="454195"/>
                  </a:cubicBezTo>
                  <a:cubicBezTo>
                    <a:pt x="969359" y="454533"/>
                    <a:pt x="972038" y="456135"/>
                    <a:pt x="973884" y="458787"/>
                  </a:cubicBezTo>
                  <a:cubicBezTo>
                    <a:pt x="986811" y="477348"/>
                    <a:pt x="958960" y="547365"/>
                    <a:pt x="933346" y="595705"/>
                  </a:cubicBezTo>
                  <a:cubicBezTo>
                    <a:pt x="904074" y="650950"/>
                    <a:pt x="844282" y="728377"/>
                    <a:pt x="790087" y="785667"/>
                  </a:cubicBezTo>
                  <a:cubicBezTo>
                    <a:pt x="735893" y="842958"/>
                    <a:pt x="675440" y="894207"/>
                    <a:pt x="608178" y="939447"/>
                  </a:cubicBezTo>
                  <a:cubicBezTo>
                    <a:pt x="540917" y="984686"/>
                    <a:pt x="392691" y="1049620"/>
                    <a:pt x="386518" y="1057102"/>
                  </a:cubicBezTo>
                  <a:cubicBezTo>
                    <a:pt x="380344" y="1064584"/>
                    <a:pt x="420424" y="1068334"/>
                    <a:pt x="496842" y="1070816"/>
                  </a:cubicBezTo>
                  <a:cubicBezTo>
                    <a:pt x="573259" y="1073299"/>
                    <a:pt x="743805" y="1061595"/>
                    <a:pt x="845020" y="1072001"/>
                  </a:cubicBezTo>
                  <a:cubicBezTo>
                    <a:pt x="895627" y="1077203"/>
                    <a:pt x="942667" y="1086821"/>
                    <a:pt x="985924" y="10979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647B7B6-B12B-DDFA-E170-0805D756F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058270" y="132226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6612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110AB17D-2FBD-2736-364F-5C40C6255CA9}"/>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D1C6F2-96DF-0B1B-292B-0BEC319AE0EC}"/>
              </a:ext>
            </a:extLst>
          </p:cNvPr>
          <p:cNvSpPr>
            <a:spLocks noGrp="1"/>
          </p:cNvSpPr>
          <p:nvPr>
            <p:ph type="title"/>
          </p:nvPr>
        </p:nvSpPr>
        <p:spPr>
          <a:xfrm>
            <a:off x="838200" y="365125"/>
            <a:ext cx="3822189" cy="1899912"/>
          </a:xfrm>
        </p:spPr>
        <p:txBody>
          <a:bodyPr>
            <a:normAutofit/>
          </a:bodyPr>
          <a:lstStyle/>
          <a:p>
            <a:r>
              <a:rPr lang="en-US" sz="4000" dirty="0">
                <a:latin typeface="Helvetica" pitchFamily="2" charset="0"/>
              </a:rPr>
              <a:t>Contents</a:t>
            </a:r>
          </a:p>
        </p:txBody>
      </p:sp>
      <p:sp>
        <p:nvSpPr>
          <p:cNvPr id="3" name="Content Placeholder 2">
            <a:extLst>
              <a:ext uri="{FF2B5EF4-FFF2-40B4-BE49-F238E27FC236}">
                <a16:creationId xmlns:a16="http://schemas.microsoft.com/office/drawing/2014/main" id="{68D0E0F9-A895-F6E5-7093-E453FF8928E9}"/>
              </a:ext>
            </a:extLst>
          </p:cNvPr>
          <p:cNvSpPr>
            <a:spLocks noGrp="1"/>
          </p:cNvSpPr>
          <p:nvPr>
            <p:ph idx="1"/>
          </p:nvPr>
        </p:nvSpPr>
        <p:spPr>
          <a:xfrm>
            <a:off x="838200" y="2434200"/>
            <a:ext cx="4684776" cy="3954407"/>
          </a:xfrm>
        </p:spPr>
        <p:txBody>
          <a:bodyPr>
            <a:normAutofit/>
          </a:bodyPr>
          <a:lstStyle/>
          <a:p>
            <a:r>
              <a:rPr lang="en-US" sz="2400" dirty="0"/>
              <a:t>Project Objective</a:t>
            </a:r>
          </a:p>
          <a:p>
            <a:pPr>
              <a:buFont typeface="Arial" panose="020B0604020202020204" pitchFamily="34" charset="0"/>
              <a:buChar char="•"/>
            </a:pPr>
            <a:r>
              <a:rPr lang="en-IN" sz="2400" dirty="0">
                <a:latin typeface="Helvetica" pitchFamily="2" charset="0"/>
              </a:rPr>
              <a:t>S</a:t>
            </a:r>
            <a:r>
              <a:rPr lang="en-IN" sz="2400" dirty="0">
                <a:effectLst/>
                <a:latin typeface="Helvetica" pitchFamily="2" charset="0"/>
              </a:rPr>
              <a:t>ummary statistics of the dataset</a:t>
            </a:r>
          </a:p>
          <a:p>
            <a:pPr>
              <a:buFont typeface="Arial" panose="020B0604020202020204" pitchFamily="34" charset="0"/>
              <a:buChar char="•"/>
            </a:pPr>
            <a:r>
              <a:rPr lang="en-IN" sz="2400" dirty="0">
                <a:effectLst/>
                <a:latin typeface="Helvetica" pitchFamily="2" charset="0"/>
              </a:rPr>
              <a:t>﻿﻿Identify the outliers in the dataset</a:t>
            </a:r>
          </a:p>
          <a:p>
            <a:pPr>
              <a:buFont typeface="Arial" panose="020B0604020202020204" pitchFamily="34" charset="0"/>
              <a:buChar char="•"/>
            </a:pPr>
            <a:r>
              <a:rPr lang="en-IN" sz="2400" dirty="0">
                <a:effectLst/>
                <a:latin typeface="Helvetica" pitchFamily="2" charset="0"/>
              </a:rPr>
              <a:t>﻿﻿Identify the missing values and display the count</a:t>
            </a:r>
          </a:p>
          <a:p>
            <a:pPr>
              <a:buFont typeface="Arial" panose="020B0604020202020204" pitchFamily="34" charset="0"/>
              <a:buChar char="•"/>
            </a:pPr>
            <a:r>
              <a:rPr lang="en-IN" sz="2400" dirty="0">
                <a:effectLst/>
                <a:latin typeface="Helvetica" pitchFamily="2" charset="0"/>
              </a:rPr>
              <a:t>﻿﻿Data imputation</a:t>
            </a:r>
            <a:endParaRPr lang="en-US" sz="2400" dirty="0"/>
          </a:p>
          <a:p>
            <a:r>
              <a:rPr lang="en-US" sz="2400" dirty="0"/>
              <a:t>Tableau Dashboard</a:t>
            </a:r>
          </a:p>
        </p:txBody>
      </p:sp>
    </p:spTree>
    <p:extLst>
      <p:ext uri="{BB962C8B-B14F-4D97-AF65-F5344CB8AC3E}">
        <p14:creationId xmlns:p14="http://schemas.microsoft.com/office/powerpoint/2010/main" val="200623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Hologram from iPad">
            <a:extLst>
              <a:ext uri="{FF2B5EF4-FFF2-40B4-BE49-F238E27FC236}">
                <a16:creationId xmlns:a16="http://schemas.microsoft.com/office/drawing/2014/main" id="{3D3F8BF5-5C02-EF5C-5499-6F244B516917}"/>
              </a:ext>
            </a:extLst>
          </p:cNvPr>
          <p:cNvPicPr>
            <a:picLocks noChangeAspect="1"/>
          </p:cNvPicPr>
          <p:nvPr/>
        </p:nvPicPr>
        <p:blipFill rotWithShape="1">
          <a:blip r:embed="rId2"/>
          <a:srcRect t="7625" b="8106"/>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BD13D924-F555-8E00-E71F-3197A69279C2}"/>
              </a:ext>
            </a:extLst>
          </p:cNvPr>
          <p:cNvSpPr>
            <a:spLocks noGrp="1"/>
          </p:cNvSpPr>
          <p:nvPr>
            <p:ph type="title"/>
          </p:nvPr>
        </p:nvSpPr>
        <p:spPr>
          <a:xfrm>
            <a:off x="5801709" y="3159719"/>
            <a:ext cx="5552090" cy="1336081"/>
          </a:xfrm>
        </p:spPr>
        <p:txBody>
          <a:bodyPr anchor="b">
            <a:normAutofit/>
          </a:bodyPr>
          <a:lstStyle/>
          <a:p>
            <a:r>
              <a:rPr lang="en-US"/>
              <a:t>Project Objective</a:t>
            </a:r>
            <a:endParaRPr lang="en-US" dirty="0"/>
          </a:p>
        </p:txBody>
      </p:sp>
      <p:sp>
        <p:nvSpPr>
          <p:cNvPr id="3" name="Content Placeholder 2">
            <a:extLst>
              <a:ext uri="{FF2B5EF4-FFF2-40B4-BE49-F238E27FC236}">
                <a16:creationId xmlns:a16="http://schemas.microsoft.com/office/drawing/2014/main" id="{57D95CC0-FB67-9D88-0453-8DA8FA772AF7}"/>
              </a:ext>
            </a:extLst>
          </p:cNvPr>
          <p:cNvSpPr>
            <a:spLocks noGrp="1"/>
          </p:cNvSpPr>
          <p:nvPr>
            <p:ph idx="1"/>
          </p:nvPr>
        </p:nvSpPr>
        <p:spPr>
          <a:xfrm>
            <a:off x="5801709" y="4572000"/>
            <a:ext cx="5552089" cy="1647825"/>
          </a:xfrm>
        </p:spPr>
        <p:txBody>
          <a:bodyPr>
            <a:normAutofit/>
          </a:bodyPr>
          <a:lstStyle/>
          <a:p>
            <a:pPr marL="0" indent="0" algn="just">
              <a:buNone/>
            </a:pPr>
            <a:r>
              <a:rPr lang="en-IN" sz="1900" dirty="0">
                <a:effectLst/>
                <a:latin typeface="Helvetica" pitchFamily="2" charset="0"/>
              </a:rPr>
              <a:t>Analyse of the customer data of a North American bank and build an interactive dashboard using Tableau. Building a dashboard will involve analysing the data and presenting the results using appropriate charts/graphs.</a:t>
            </a:r>
          </a:p>
          <a:p>
            <a:endParaRPr lang="en-US" sz="1900" dirty="0"/>
          </a:p>
        </p:txBody>
      </p:sp>
    </p:spTree>
    <p:extLst>
      <p:ext uri="{BB962C8B-B14F-4D97-AF65-F5344CB8AC3E}">
        <p14:creationId xmlns:p14="http://schemas.microsoft.com/office/powerpoint/2010/main" val="411245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A3F181-BCD6-96AB-488B-41E0E93A8DE6}"/>
              </a:ext>
            </a:extLst>
          </p:cNvPr>
          <p:cNvSpPr>
            <a:spLocks noGrp="1"/>
          </p:cNvSpPr>
          <p:nvPr>
            <p:ph type="title"/>
          </p:nvPr>
        </p:nvSpPr>
        <p:spPr>
          <a:xfrm>
            <a:off x="216630" y="0"/>
            <a:ext cx="3973385" cy="3692028"/>
          </a:xfrm>
          <a:noFill/>
        </p:spPr>
        <p:txBody>
          <a:bodyPr vert="horz" lIns="91440" tIns="45720" rIns="91440" bIns="45720" rtlCol="0" anchor="b">
            <a:normAutofit/>
          </a:bodyPr>
          <a:lstStyle/>
          <a:p>
            <a:r>
              <a:rPr lang="en-US" sz="5200" dirty="0"/>
              <a:t>S</a:t>
            </a:r>
            <a:r>
              <a:rPr lang="en-US" sz="5200" dirty="0">
                <a:effectLst/>
              </a:rPr>
              <a:t>ummary statistics of the dataset</a:t>
            </a:r>
            <a:br>
              <a:rPr lang="en-US" sz="5200" dirty="0">
                <a:effectLst/>
              </a:rPr>
            </a:br>
            <a:r>
              <a:rPr lang="en-US" sz="5200" dirty="0">
                <a:effectLst/>
              </a:rPr>
              <a:t>﻿﻿</a:t>
            </a:r>
            <a:endParaRPr lang="en-US" sz="5200" dirty="0"/>
          </a:p>
        </p:txBody>
      </p:sp>
      <p:pic>
        <p:nvPicPr>
          <p:cNvPr id="5" name="Picture 4">
            <a:extLst>
              <a:ext uri="{FF2B5EF4-FFF2-40B4-BE49-F238E27FC236}">
                <a16:creationId xmlns:a16="http://schemas.microsoft.com/office/drawing/2014/main" id="{1452EA1A-AC2D-1862-2BEB-822D238E4ADB}"/>
              </a:ext>
            </a:extLst>
          </p:cNvPr>
          <p:cNvPicPr>
            <a:picLocks noChangeAspect="1"/>
          </p:cNvPicPr>
          <p:nvPr/>
        </p:nvPicPr>
        <p:blipFill rotWithShape="1">
          <a:blip r:embed="rId3"/>
          <a:srcRect l="17341" t="41471" r="7660" b="21470"/>
          <a:stretch/>
        </p:blipFill>
        <p:spPr>
          <a:xfrm>
            <a:off x="216628" y="2914649"/>
            <a:ext cx="11955135" cy="3692027"/>
          </a:xfrm>
          <a:prstGeom prst="rect">
            <a:avLst/>
          </a:prstGeom>
        </p:spPr>
      </p:pic>
    </p:spTree>
    <p:extLst>
      <p:ext uri="{BB962C8B-B14F-4D97-AF65-F5344CB8AC3E}">
        <p14:creationId xmlns:p14="http://schemas.microsoft.com/office/powerpoint/2010/main" val="195758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20641-2320-0227-E1CA-5386D739CA70}"/>
              </a:ext>
            </a:extLst>
          </p:cNvPr>
          <p:cNvPicPr>
            <a:picLocks noChangeAspect="1"/>
          </p:cNvPicPr>
          <p:nvPr/>
        </p:nvPicPr>
        <p:blipFill rotWithShape="1">
          <a:blip r:embed="rId2"/>
          <a:srcRect l="21385" t="32353" r="37255" b="19412"/>
          <a:stretch/>
        </p:blipFill>
        <p:spPr>
          <a:xfrm>
            <a:off x="471493" y="3088"/>
            <a:ext cx="3073002" cy="2239880"/>
          </a:xfrm>
          <a:prstGeom prst="rect">
            <a:avLst/>
          </a:prstGeom>
        </p:spPr>
      </p:pic>
      <p:pic>
        <p:nvPicPr>
          <p:cNvPr id="6" name="Picture 5">
            <a:extLst>
              <a:ext uri="{FF2B5EF4-FFF2-40B4-BE49-F238E27FC236}">
                <a16:creationId xmlns:a16="http://schemas.microsoft.com/office/drawing/2014/main" id="{00B6BEB2-F73F-FE16-0502-C865591515F4}"/>
              </a:ext>
            </a:extLst>
          </p:cNvPr>
          <p:cNvPicPr>
            <a:picLocks noChangeAspect="1"/>
          </p:cNvPicPr>
          <p:nvPr/>
        </p:nvPicPr>
        <p:blipFill rotWithShape="1">
          <a:blip r:embed="rId3"/>
          <a:srcRect l="22120" t="39119" r="35233" b="14705"/>
          <a:stretch/>
        </p:blipFill>
        <p:spPr>
          <a:xfrm>
            <a:off x="4325729" y="-19451"/>
            <a:ext cx="3175193" cy="2148712"/>
          </a:xfrm>
          <a:prstGeom prst="rect">
            <a:avLst/>
          </a:prstGeom>
        </p:spPr>
      </p:pic>
      <p:pic>
        <p:nvPicPr>
          <p:cNvPr id="8" name="Picture 7">
            <a:extLst>
              <a:ext uri="{FF2B5EF4-FFF2-40B4-BE49-F238E27FC236}">
                <a16:creationId xmlns:a16="http://schemas.microsoft.com/office/drawing/2014/main" id="{6F9FD5A2-CFD0-F97C-7CA1-175BE997F749}"/>
              </a:ext>
            </a:extLst>
          </p:cNvPr>
          <p:cNvPicPr>
            <a:picLocks noChangeAspect="1"/>
          </p:cNvPicPr>
          <p:nvPr/>
        </p:nvPicPr>
        <p:blipFill rotWithShape="1">
          <a:blip r:embed="rId4"/>
          <a:srcRect l="23039" t="39707" r="35600" b="12058"/>
          <a:stretch/>
        </p:blipFill>
        <p:spPr>
          <a:xfrm>
            <a:off x="461785" y="2288912"/>
            <a:ext cx="3072996" cy="2239821"/>
          </a:xfrm>
          <a:prstGeom prst="rect">
            <a:avLst/>
          </a:prstGeom>
        </p:spPr>
      </p:pic>
      <p:pic>
        <p:nvPicPr>
          <p:cNvPr id="9" name="Picture 8">
            <a:extLst>
              <a:ext uri="{FF2B5EF4-FFF2-40B4-BE49-F238E27FC236}">
                <a16:creationId xmlns:a16="http://schemas.microsoft.com/office/drawing/2014/main" id="{E3932F43-23B0-06F0-540D-937646647D6A}"/>
              </a:ext>
            </a:extLst>
          </p:cNvPr>
          <p:cNvPicPr>
            <a:picLocks noChangeAspect="1"/>
          </p:cNvPicPr>
          <p:nvPr/>
        </p:nvPicPr>
        <p:blipFill rotWithShape="1">
          <a:blip r:embed="rId5"/>
          <a:srcRect l="22855" t="32876" r="35784" b="18889"/>
          <a:stretch/>
        </p:blipFill>
        <p:spPr>
          <a:xfrm>
            <a:off x="371499" y="4526903"/>
            <a:ext cx="3217830" cy="2345385"/>
          </a:xfrm>
          <a:prstGeom prst="rect">
            <a:avLst/>
          </a:prstGeom>
        </p:spPr>
      </p:pic>
      <p:pic>
        <p:nvPicPr>
          <p:cNvPr id="5" name="Picture 4">
            <a:extLst>
              <a:ext uri="{FF2B5EF4-FFF2-40B4-BE49-F238E27FC236}">
                <a16:creationId xmlns:a16="http://schemas.microsoft.com/office/drawing/2014/main" id="{724E6A1C-5C3A-B187-3E2C-400E93893EE5}"/>
              </a:ext>
            </a:extLst>
          </p:cNvPr>
          <p:cNvPicPr>
            <a:picLocks noChangeAspect="1"/>
          </p:cNvPicPr>
          <p:nvPr/>
        </p:nvPicPr>
        <p:blipFill rotWithShape="1">
          <a:blip r:embed="rId6"/>
          <a:srcRect l="21936" t="35883" r="36703" b="15883"/>
          <a:stretch/>
        </p:blipFill>
        <p:spPr>
          <a:xfrm>
            <a:off x="4391345" y="4519892"/>
            <a:ext cx="3207751" cy="2337992"/>
          </a:xfrm>
          <a:prstGeom prst="rect">
            <a:avLst/>
          </a:prstGeom>
        </p:spPr>
      </p:pic>
      <p:sp>
        <p:nvSpPr>
          <p:cNvPr id="14" name="Rectangle 13">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0565A5-4565-BCB7-B909-92E910576EA3}"/>
              </a:ext>
            </a:extLst>
          </p:cNvPr>
          <p:cNvSpPr>
            <a:spLocks noGrp="1"/>
          </p:cNvSpPr>
          <p:nvPr>
            <p:ph type="title"/>
          </p:nvPr>
        </p:nvSpPr>
        <p:spPr>
          <a:xfrm>
            <a:off x="8282152" y="1010485"/>
            <a:ext cx="2840391" cy="3353959"/>
          </a:xfrm>
        </p:spPr>
        <p:txBody>
          <a:bodyPr vert="horz" lIns="91440" tIns="45720" rIns="91440" bIns="45720" rtlCol="0" anchor="b">
            <a:normAutofit/>
          </a:bodyPr>
          <a:lstStyle/>
          <a:p>
            <a:r>
              <a:rPr lang="en-US" kern="1200">
                <a:solidFill>
                  <a:srgbClr val="FFFFFF"/>
                </a:solidFill>
                <a:effectLst/>
                <a:latin typeface="+mj-lt"/>
                <a:ea typeface="+mj-ea"/>
                <a:cs typeface="+mj-cs"/>
              </a:rPr>
              <a:t>Identify the outliers in the dataset</a:t>
            </a:r>
            <a:br>
              <a:rPr lang="en-US" kern="1200">
                <a:solidFill>
                  <a:srgbClr val="FFFFFF"/>
                </a:solidFill>
                <a:effectLst/>
                <a:latin typeface="+mj-lt"/>
                <a:ea typeface="+mj-ea"/>
                <a:cs typeface="+mj-cs"/>
              </a:rPr>
            </a:br>
            <a:r>
              <a:rPr lang="en-US" kern="1200">
                <a:solidFill>
                  <a:srgbClr val="FFFFFF"/>
                </a:solidFill>
                <a:effectLst/>
                <a:latin typeface="+mj-lt"/>
                <a:ea typeface="+mj-ea"/>
                <a:cs typeface="+mj-cs"/>
              </a:rPr>
              <a:t>﻿﻿</a:t>
            </a:r>
            <a:endParaRPr lang="en-US" kern="1200">
              <a:solidFill>
                <a:srgbClr val="FFFFFF"/>
              </a:solidFill>
              <a:latin typeface="+mj-lt"/>
              <a:ea typeface="+mj-ea"/>
              <a:cs typeface="+mj-cs"/>
            </a:endParaRPr>
          </a:p>
        </p:txBody>
      </p:sp>
      <p:cxnSp>
        <p:nvCxnSpPr>
          <p:cNvPr id="16" name="Straight Connector 15">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431F6B9-6E08-CBDC-10CE-FBCFEABF60C7}"/>
              </a:ext>
            </a:extLst>
          </p:cNvPr>
          <p:cNvPicPr>
            <a:picLocks noChangeAspect="1"/>
          </p:cNvPicPr>
          <p:nvPr/>
        </p:nvPicPr>
        <p:blipFill rotWithShape="1">
          <a:blip r:embed="rId7"/>
          <a:srcRect l="22488" t="41176" r="36152" b="12648"/>
          <a:stretch/>
        </p:blipFill>
        <p:spPr>
          <a:xfrm>
            <a:off x="4391345" y="2343794"/>
            <a:ext cx="3109587" cy="2100001"/>
          </a:xfrm>
          <a:prstGeom prst="rect">
            <a:avLst/>
          </a:prstGeom>
        </p:spPr>
      </p:pic>
      <p:cxnSp>
        <p:nvCxnSpPr>
          <p:cNvPr id="24" name="Straight Connector 23">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2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D503D-33AA-9DB4-B44D-109E07691A8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effectLst/>
                <a:latin typeface="+mj-lt"/>
                <a:ea typeface="+mj-ea"/>
                <a:cs typeface="+mj-cs"/>
              </a:rPr>
              <a:t>Identify the missing values and display the count</a:t>
            </a:r>
            <a:br>
              <a:rPr lang="en-US" sz="4600" kern="1200">
                <a:solidFill>
                  <a:schemeClr val="tx1"/>
                </a:solidFill>
                <a:effectLst/>
                <a:latin typeface="+mj-lt"/>
                <a:ea typeface="+mj-ea"/>
                <a:cs typeface="+mj-cs"/>
              </a:rPr>
            </a:br>
            <a:r>
              <a:rPr lang="en-US" sz="4600" kern="1200">
                <a:solidFill>
                  <a:schemeClr val="tx1"/>
                </a:solidFill>
                <a:effectLst/>
                <a:latin typeface="+mj-lt"/>
                <a:ea typeface="+mj-ea"/>
                <a:cs typeface="+mj-cs"/>
              </a:rPr>
              <a:t>﻿﻿</a:t>
            </a:r>
            <a:endParaRPr lang="en-US" sz="4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A631D7F-A125-101C-756D-845BE5BB4F7D}"/>
              </a:ext>
            </a:extLst>
          </p:cNvPr>
          <p:cNvPicPr>
            <a:picLocks noChangeAspect="1"/>
          </p:cNvPicPr>
          <p:nvPr/>
        </p:nvPicPr>
        <p:blipFill rotWithShape="1">
          <a:blip r:embed="rId2"/>
          <a:srcRect l="21752" t="34411" r="53615" b="16471"/>
          <a:stretch/>
        </p:blipFill>
        <p:spPr>
          <a:xfrm>
            <a:off x="5586413" y="81336"/>
            <a:ext cx="5414961" cy="6748378"/>
          </a:xfrm>
          <a:prstGeom prst="rect">
            <a:avLst/>
          </a:prstGeom>
        </p:spPr>
      </p:pic>
    </p:spTree>
    <p:extLst>
      <p:ext uri="{BB962C8B-B14F-4D97-AF65-F5344CB8AC3E}">
        <p14:creationId xmlns:p14="http://schemas.microsoft.com/office/powerpoint/2010/main" val="156349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05317-97D7-C174-8A8B-0D6C5AD798E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effectLst/>
                <a:latin typeface="+mj-lt"/>
                <a:ea typeface="+mj-ea"/>
                <a:cs typeface="+mj-cs"/>
              </a:rPr>
              <a:t>Data imputation</a:t>
            </a:r>
            <a:br>
              <a:rPr lang="en-US" sz="5400" kern="1200">
                <a:solidFill>
                  <a:schemeClr val="tx1"/>
                </a:solidFill>
                <a:latin typeface="+mj-lt"/>
                <a:ea typeface="+mj-ea"/>
                <a:cs typeface="+mj-cs"/>
              </a:rPr>
            </a:br>
            <a:endParaRPr lang="en-US" sz="5400" kern="1200">
              <a:solidFill>
                <a:schemeClr val="tx1"/>
              </a:solidFill>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4ACFB6-ACEA-9C4F-1660-5D1E1FAF39F6}"/>
              </a:ext>
            </a:extLst>
          </p:cNvPr>
          <p:cNvPicPr>
            <a:picLocks noChangeAspect="1"/>
          </p:cNvPicPr>
          <p:nvPr/>
        </p:nvPicPr>
        <p:blipFill rotWithShape="1">
          <a:blip r:embed="rId2"/>
          <a:srcRect l="22304" t="25881" r="25307" b="11177"/>
          <a:stretch/>
        </p:blipFill>
        <p:spPr>
          <a:xfrm>
            <a:off x="4325516" y="671512"/>
            <a:ext cx="7330818" cy="5329238"/>
          </a:xfrm>
          <a:prstGeom prst="rect">
            <a:avLst/>
          </a:prstGeom>
        </p:spPr>
      </p:pic>
    </p:spTree>
    <p:extLst>
      <p:ext uri="{BB962C8B-B14F-4D97-AF65-F5344CB8AC3E}">
        <p14:creationId xmlns:p14="http://schemas.microsoft.com/office/powerpoint/2010/main" val="165925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 up of audio equipment">
            <a:extLst>
              <a:ext uri="{FF2B5EF4-FFF2-40B4-BE49-F238E27FC236}">
                <a16:creationId xmlns:a16="http://schemas.microsoft.com/office/drawing/2014/main" id="{7315D6EE-9ADD-E502-59C1-5D49282B962B}"/>
              </a:ext>
            </a:extLst>
          </p:cNvPr>
          <p:cNvPicPr>
            <a:picLocks noChangeAspect="1"/>
          </p:cNvPicPr>
          <p:nvPr/>
        </p:nvPicPr>
        <p:blipFill rotWithShape="1">
          <a:blip r:embed="rId2"/>
          <a:srcRect t="15730"/>
          <a:stretch/>
        </p:blipFill>
        <p:spPr>
          <a:xfrm>
            <a:off x="3" y="10"/>
            <a:ext cx="12191997" cy="6857988"/>
          </a:xfrm>
          <a:prstGeom prst="rect">
            <a:avLst/>
          </a:prstGeom>
        </p:spPr>
      </p:pic>
      <p:grpSp>
        <p:nvGrpSpPr>
          <p:cNvPr id="8" name="Group 7">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23" name="Rectangle 22">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Rectangle 10">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2DE06C2-3875-FC67-8097-B0CA826EC7D1}"/>
              </a:ext>
            </a:extLst>
          </p:cNvPr>
          <p:cNvSpPr>
            <a:spLocks noGrp="1"/>
          </p:cNvSpPr>
          <p:nvPr>
            <p:ph type="title"/>
          </p:nvPr>
        </p:nvSpPr>
        <p:spPr>
          <a:xfrm>
            <a:off x="838200" y="4693447"/>
            <a:ext cx="10141040" cy="1126109"/>
          </a:xfrm>
        </p:spPr>
        <p:txBody>
          <a:bodyPr vert="horz" lIns="91440" tIns="45720" rIns="91440" bIns="45720" rtlCol="0" anchor="b">
            <a:noAutofit/>
          </a:bodyPr>
          <a:lstStyle/>
          <a:p>
            <a:r>
              <a:rPr lang="en-US" sz="4800" dirty="0">
                <a:solidFill>
                  <a:srgbClr val="FFFFFF"/>
                </a:solidFill>
              </a:rPr>
              <a:t>Tableau Dashboard</a:t>
            </a:r>
            <a:br>
              <a:rPr lang="en-US" sz="4800" dirty="0">
                <a:solidFill>
                  <a:srgbClr val="FFFFFF"/>
                </a:solidFill>
              </a:rPr>
            </a:br>
            <a:endParaRPr lang="en-US" sz="4800" dirty="0">
              <a:solidFill>
                <a:srgbClr val="FFFFFF"/>
              </a:solidFill>
            </a:endParaRPr>
          </a:p>
        </p:txBody>
      </p:sp>
    </p:spTree>
    <p:extLst>
      <p:ext uri="{BB962C8B-B14F-4D97-AF65-F5344CB8AC3E}">
        <p14:creationId xmlns:p14="http://schemas.microsoft.com/office/powerpoint/2010/main" val="5355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FD682-EE71-973F-4083-CC1C14B97B57}"/>
              </a:ext>
            </a:extLst>
          </p:cNvPr>
          <p:cNvPicPr>
            <a:picLocks noChangeAspect="1"/>
          </p:cNvPicPr>
          <p:nvPr/>
        </p:nvPicPr>
        <p:blipFill rotWithShape="1">
          <a:blip r:embed="rId2"/>
          <a:srcRect t="1498" b="2922"/>
          <a:stretch/>
        </p:blipFill>
        <p:spPr>
          <a:xfrm>
            <a:off x="439651" y="0"/>
            <a:ext cx="11312698" cy="6757988"/>
          </a:xfrm>
          <a:prstGeom prst="rect">
            <a:avLst/>
          </a:prstGeom>
        </p:spPr>
      </p:pic>
    </p:spTree>
    <p:extLst>
      <p:ext uri="{BB962C8B-B14F-4D97-AF65-F5344CB8AC3E}">
        <p14:creationId xmlns:p14="http://schemas.microsoft.com/office/powerpoint/2010/main" val="1563545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209</Words>
  <Application>Microsoft Macintosh PowerPoint</Application>
  <PresentationFormat>Widescreen</PresentationFormat>
  <Paragraphs>24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Helvetica</vt:lpstr>
      <vt:lpstr>Söhne</vt:lpstr>
      <vt:lpstr>Office Theme</vt:lpstr>
      <vt:lpstr>CUSTOMER CHURN ANALYSIS </vt:lpstr>
      <vt:lpstr>Contents</vt:lpstr>
      <vt:lpstr>Project Objective</vt:lpstr>
      <vt:lpstr>Summary statistics of the dataset ﻿﻿</vt:lpstr>
      <vt:lpstr>Identify the outliers in the dataset ﻿﻿</vt:lpstr>
      <vt:lpstr>Identify the missing values and display the count ﻿﻿</vt:lpstr>
      <vt:lpstr>Data imputation </vt:lpstr>
      <vt:lpstr>Tableau Dashboard </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ANALYSIS </dc:title>
  <dc:creator>Sachin SAcHI</dc:creator>
  <cp:lastModifiedBy>Sachin SAcHI</cp:lastModifiedBy>
  <cp:revision>6</cp:revision>
  <dcterms:created xsi:type="dcterms:W3CDTF">2023-11-15T15:08:14Z</dcterms:created>
  <dcterms:modified xsi:type="dcterms:W3CDTF">2023-11-16T11:19:30Z</dcterms:modified>
</cp:coreProperties>
</file>